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  <p:sldId id="265" r:id="rId14"/>
    <p:sldId id="268" r:id="rId15"/>
    <p:sldId id="270" r:id="rId16"/>
    <p:sldId id="269" r:id="rId17"/>
    <p:sldId id="272" r:id="rId18"/>
    <p:sldId id="274" r:id="rId19"/>
    <p:sldId id="271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9DB"/>
    <a:srgbClr val="A02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6230-DF85-BE4D-9705-50DF9DA603F5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E464-206F-FC4E-A514-9D9864785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minute to chat</a:t>
            </a:r>
            <a:r>
              <a:rPr lang="en-US" baseline="0" dirty="0" smtClean="0"/>
              <a:t> with those around you and then post something to the board…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literacy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ISTE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TONS</a:t>
            </a:r>
            <a:r>
              <a:rPr lang="en-US" baseline="0" dirty="0" smtClean="0"/>
              <a:t> of ELA standards… got bored – lost count</a:t>
            </a:r>
          </a:p>
          <a:p>
            <a:r>
              <a:rPr lang="en-US" baseline="0" dirty="0" smtClean="0"/>
              <a:t>TECH:</a:t>
            </a:r>
          </a:p>
          <a:p>
            <a:pPr marL="173736" lvl="1" indent="-17373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aseline="0" dirty="0" smtClean="0"/>
              <a:t>- </a:t>
            </a:r>
            <a:r>
              <a:rPr lang="en-US" sz="2800" dirty="0" smtClean="0">
                <a:ea typeface="+mn-ea"/>
              </a:rPr>
              <a:t>23 standards which address technology in K-5</a:t>
            </a:r>
          </a:p>
          <a:p>
            <a:pPr marL="173736" lvl="1" indent="-173736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ea typeface="+mn-ea"/>
              </a:rPr>
              <a:t>55 standards in K-12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THIS! 2.5</a:t>
            </a:r>
            <a:r>
              <a:rPr lang="en-US" baseline="0" dirty="0" smtClean="0"/>
              <a:t> minute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Reflective Students = </a:t>
            </a:r>
            <a:r>
              <a:rPr lang="en-US" sz="3200" b="1" dirty="0" smtClean="0">
                <a:solidFill>
                  <a:srgbClr val="6FB7D7"/>
                </a:solidFill>
              </a:rPr>
              <a:t>It’s remarkable to see a student reflect on what they’ve learned  or what that learning means.</a:t>
            </a:r>
            <a:endParaRPr lang="en-US" sz="2900" b="1" dirty="0" smtClean="0">
              <a:solidFill>
                <a:srgbClr val="6FB7D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confidence carries into their overall tech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r>
              <a:rPr lang="en-US" baseline="0" dirty="0" smtClean="0"/>
              <a:t> B. Gomez – can’t share his actual blog – private (BUT has GREAT ideas)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this part – view MY </a:t>
            </a:r>
            <a:r>
              <a:rPr lang="en-US" baseline="0" dirty="0" err="1" smtClean="0"/>
              <a:t>edmodo</a:t>
            </a:r>
            <a:r>
              <a:rPr lang="en-US" baseline="0" dirty="0" smtClean="0"/>
              <a:t> page (login as self) and show the options. Better for collaboration and group commenting. </a:t>
            </a:r>
            <a:endParaRPr lang="en-US" baseline="0" dirty="0" smtClean="0"/>
          </a:p>
          <a:p>
            <a:r>
              <a:rPr lang="en-US" baseline="0" dirty="0" smtClean="0"/>
              <a:t>Mention that the app sucks… add a link to the </a:t>
            </a:r>
            <a:r>
              <a:rPr lang="en-US" baseline="0" dirty="0" err="1" smtClean="0"/>
              <a:t>homescreen</a:t>
            </a:r>
            <a:r>
              <a:rPr lang="en-US" baseline="0" dirty="0" smtClean="0"/>
              <a:t> and go through the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E464-206F-FC4E-A514-9D9864785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10/9/13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10/9/13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10/9/13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oom8-adventuresinkindergarten.blogspot.com/" TargetMode="External"/><Relationship Id="rId4" Type="http://schemas.openxmlformats.org/officeDocument/2006/relationships/hyperlink" Target="http://mattbgomez.com/examples-posts-from-a-kindergarten-classroom-blog/" TargetMode="External"/><Relationship Id="rId5" Type="http://schemas.openxmlformats.org/officeDocument/2006/relationships/hyperlink" Target="http://mscassidysclass.edublogs.org/" TargetMode="External"/><Relationship Id="rId6" Type="http://schemas.openxmlformats.org/officeDocument/2006/relationships/hyperlink" Target="http://gaffneysclass.weebly.com/student-blogs.html" TargetMode="External"/><Relationship Id="rId7" Type="http://schemas.openxmlformats.org/officeDocument/2006/relationships/hyperlink" Target="http://blogpals3.edublogs.org/" TargetMode="External"/><Relationship Id="rId8" Type="http://schemas.openxmlformats.org/officeDocument/2006/relationships/hyperlink" Target="https://sites.google.com/a/hightechhigh.org/ms-tsai-s-digital-portfolio/home/students-digital-portfolios" TargetMode="External"/><Relationship Id="rId9" Type="http://schemas.openxmlformats.org/officeDocument/2006/relationships/hyperlink" Target="http://psolarz.weebly.com/e-portfolios.html" TargetMode="External"/><Relationship Id="rId10" Type="http://schemas.openxmlformats.org/officeDocument/2006/relationships/hyperlink" Target="http://thecampsite2012.weebly.com/student-blog-pages.html" TargetMode="External"/><Relationship Id="rId11" Type="http://schemas.openxmlformats.org/officeDocument/2006/relationships/hyperlink" Target="http://theedublogger.com/check-out-these-class-blogs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itunes.apple.com/us/app/edmodo/id378352300?mt=8%23https://itunes.apple.com/us/app/edmodo/id378352300?mt=8" TargetMode="External"/><Relationship Id="rId5" Type="http://schemas.openxmlformats.org/officeDocument/2006/relationships/image" Target="../media/image18.jpg"/><Relationship Id="rId6" Type="http://schemas.openxmlformats.org/officeDocument/2006/relationships/hyperlink" Target="http://www.freetech4teachers.com/2013/08/15-things-you-can-do-with-edmodo-how-to.html%23.Uk9XPiR57jI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edmodo.com/?language=en&amp;auto_selected_lang=true&amp;logout=true%23https://www.edmodo.com/?language=en&amp;auto_selected_lang=true&amp;logout=tr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zzXt4PqZvd0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youtu.be/BeIqUL9rgL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weebly.com/%23http://education.weebly.com/" TargetMode="External"/><Relationship Id="rId4" Type="http://schemas.openxmlformats.org/officeDocument/2006/relationships/image" Target="../media/image20.jpg"/><Relationship Id="rId5" Type="http://schemas.openxmlformats.org/officeDocument/2006/relationships/hyperlink" Target="https://itunes.apple.com/us/app/weebly/id511158309?mt=8%23https://itunes.apple.com/us/app/weebly/id511158309?mt=8" TargetMode="External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help.weebly.com/beginners-guid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gaffneysclass.weebly.com/presentationsproject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imarytech.global2.vic.edu.au/information-about-educational-blogging/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rimarytech.global2.vic.edu.au/2013/01/28/10-tips-for-introducing-blogging-into-your-classro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slideshare.net/lindadbrandon/technology-and-the-common-core-standard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" TargetMode="External"/><Relationship Id="rId4" Type="http://schemas.openxmlformats.org/officeDocument/2006/relationships/hyperlink" Target="http://www.slideshare.net/lhuff/ccss-technology-k12" TargetMode="External"/><Relationship Id="rId5" Type="http://schemas.openxmlformats.org/officeDocument/2006/relationships/hyperlink" Target="https://itunes.apple.com/us/app/common-core-standards/id439424555?mt=8" TargetMode="External"/><Relationship Id="rId6" Type="http://schemas.openxmlformats.org/officeDocument/2006/relationships/hyperlink" Target="https://itunes.apple.com/us/app/common-core-standards/id439424555?mt=8%23https://itunes.apple.com/us/app/common-core-standards/id439424555?mt=8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aX0-nqRmto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Challenge: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Blogging and Collaboration in the Elementary Classroom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4630" y="152334"/>
            <a:ext cx="26525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Carrie Gaffney</a:t>
            </a:r>
          </a:p>
          <a:p>
            <a:pPr algn="r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@CarrieGaffney84</a:t>
            </a:r>
          </a:p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EdTech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Conference</a:t>
            </a:r>
          </a:p>
          <a:p>
            <a:pPr algn="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October 9, 2013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24" y="633164"/>
            <a:ext cx="342746" cy="2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3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-glass-9.png"/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4" y="-692438"/>
            <a:ext cx="7459024" cy="6314248"/>
          </a:xfrm>
          <a:prstGeom prst="rect">
            <a:avLst/>
          </a:prstGeom>
        </p:spPr>
      </p:pic>
      <p:sp>
        <p:nvSpPr>
          <p:cNvPr id="2" name="Content Placeholder 5"/>
          <p:cNvSpPr txBox="1">
            <a:spLocks/>
          </p:cNvSpPr>
          <p:nvPr/>
        </p:nvSpPr>
        <p:spPr>
          <a:xfrm rot="910886">
            <a:off x="4590831" y="499045"/>
            <a:ext cx="3239044" cy="55188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3300" b="1" dirty="0"/>
              <a:t>S</a:t>
            </a:r>
            <a:r>
              <a:rPr lang="en-US" sz="3300" b="1" dirty="0" smtClean="0"/>
              <a:t>tudents view their own writing through a more critical lens</a:t>
            </a:r>
          </a:p>
          <a:p>
            <a:pPr lvl="1">
              <a:buFont typeface="Arial"/>
              <a:buChar char="•"/>
            </a:pPr>
            <a:r>
              <a:rPr lang="en-US" sz="2600" b="1" dirty="0" smtClean="0">
                <a:solidFill>
                  <a:srgbClr val="7AC6DC"/>
                </a:solidFill>
              </a:rPr>
              <a:t>Portfolios document student’s writing progression/development. </a:t>
            </a:r>
            <a:r>
              <a:rPr lang="en-US" sz="2600" b="1" dirty="0">
                <a:solidFill>
                  <a:srgbClr val="7AC6DC"/>
                </a:solidFill>
              </a:rPr>
              <a:t> S</a:t>
            </a:r>
            <a:r>
              <a:rPr lang="en-US" sz="2600" b="1" dirty="0" smtClean="0">
                <a:solidFill>
                  <a:srgbClr val="7AC6DC"/>
                </a:solidFill>
              </a:rPr>
              <a:t>takes </a:t>
            </a:r>
            <a:r>
              <a:rPr lang="en-US" sz="2600" b="1" dirty="0">
                <a:solidFill>
                  <a:srgbClr val="7AC6DC"/>
                </a:solidFill>
              </a:rPr>
              <a:t>are raised because </a:t>
            </a:r>
            <a:r>
              <a:rPr lang="en-US" sz="2600" b="1" dirty="0" smtClean="0">
                <a:solidFill>
                  <a:srgbClr val="7AC6DC"/>
                </a:solidFill>
              </a:rPr>
              <a:t>their work is on display for the world to see.</a:t>
            </a:r>
            <a:endParaRPr lang="en-US" sz="2600" b="1" dirty="0">
              <a:solidFill>
                <a:srgbClr val="7AC6DC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 rot="900389">
            <a:off x="1723132" y="424885"/>
            <a:ext cx="3099105" cy="448050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b="1" dirty="0" smtClean="0"/>
              <a:t>Teaches students how to give constructive feedback</a:t>
            </a:r>
          </a:p>
          <a:p>
            <a:pPr lvl="1">
              <a:buFont typeface="Arial"/>
              <a:buChar char="•"/>
            </a:pPr>
            <a:r>
              <a:rPr lang="en-US" sz="2200" b="1" dirty="0" smtClean="0">
                <a:solidFill>
                  <a:srgbClr val="7AC6DC"/>
                </a:solidFill>
              </a:rPr>
              <a:t>Blogging </a:t>
            </a:r>
            <a:r>
              <a:rPr lang="en-US" sz="2200" b="1" dirty="0">
                <a:solidFill>
                  <a:srgbClr val="7AC6DC"/>
                </a:solidFill>
              </a:rPr>
              <a:t>is a natural extension of the peer edit.</a:t>
            </a:r>
          </a:p>
        </p:txBody>
      </p:sp>
      <p:sp>
        <p:nvSpPr>
          <p:cNvPr id="4" name="TextBox 3"/>
          <p:cNvSpPr txBox="1"/>
          <p:nvPr/>
        </p:nvSpPr>
        <p:spPr>
          <a:xfrm rot="887434">
            <a:off x="224501" y="5213027"/>
            <a:ext cx="5645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Why </a:t>
            </a:r>
            <a:r>
              <a:rPr lang="en-US" sz="6000" dirty="0" smtClean="0"/>
              <a:t>Else Blog</a:t>
            </a:r>
            <a:r>
              <a:rPr lang="en-US" sz="60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304843" y="4197081"/>
            <a:ext cx="5432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realfoodpharmacist.com</a:t>
            </a:r>
            <a:r>
              <a:rPr lang="en-US" sz="1000" dirty="0">
                <a:solidFill>
                  <a:srgbClr val="7F7F7F"/>
                </a:solidFill>
              </a:rPr>
              <a:t>/</a:t>
            </a:r>
            <a:r>
              <a:rPr lang="en-US" sz="1000" dirty="0" err="1">
                <a:solidFill>
                  <a:srgbClr val="7F7F7F"/>
                </a:solidFill>
              </a:rPr>
              <a:t>wp</a:t>
            </a:r>
            <a:r>
              <a:rPr lang="en-US" sz="1000" dirty="0">
                <a:solidFill>
                  <a:srgbClr val="7F7F7F"/>
                </a:solidFill>
              </a:rPr>
              <a:t>-content/uploads/2013/09/magnifying-glass-9.png</a:t>
            </a:r>
          </a:p>
        </p:txBody>
      </p:sp>
    </p:spTree>
    <p:extLst>
      <p:ext uri="{BB962C8B-B14F-4D97-AF65-F5344CB8AC3E}">
        <p14:creationId xmlns:p14="http://schemas.microsoft.com/office/powerpoint/2010/main" val="3929163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.jpg"/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062">
            <a:off x="633959" y="305643"/>
            <a:ext cx="6251191" cy="6251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More Reasons to Blog…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567601" y="1146482"/>
            <a:ext cx="3086453" cy="4996608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3300" b="1" dirty="0" smtClean="0"/>
              <a:t>Puts student’s place in the world in context</a:t>
            </a:r>
          </a:p>
          <a:p>
            <a:pPr lvl="1">
              <a:buFont typeface="Arial"/>
              <a:buChar char="•"/>
            </a:pPr>
            <a:r>
              <a:rPr lang="en-US" sz="2600" b="1" dirty="0">
                <a:solidFill>
                  <a:srgbClr val="7AC6DC"/>
                </a:solidFill>
              </a:rPr>
              <a:t>We think our students know how much in common they have with kids their age around the world, but they usually don't.  Blogging </a:t>
            </a:r>
            <a:r>
              <a:rPr lang="en-US" sz="2600" b="1" dirty="0" smtClean="0">
                <a:solidFill>
                  <a:srgbClr val="7AC6DC"/>
                </a:solidFill>
              </a:rPr>
              <a:t>brings </a:t>
            </a:r>
            <a:r>
              <a:rPr lang="en-US" sz="2600" b="1" dirty="0">
                <a:solidFill>
                  <a:srgbClr val="7AC6DC"/>
                </a:solidFill>
              </a:rPr>
              <a:t>the world in</a:t>
            </a:r>
            <a:r>
              <a:rPr lang="en-US" sz="2600" b="1" dirty="0" smtClean="0">
                <a:solidFill>
                  <a:srgbClr val="7AC6DC"/>
                </a:solidFill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671265" y="262334"/>
            <a:ext cx="3028813" cy="5495981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3000" b="1" dirty="0" smtClean="0"/>
              <a:t>Increases student’s global knowledge</a:t>
            </a:r>
            <a:endParaRPr lang="en-US" sz="3000" b="1" dirty="0"/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7AC6DC"/>
                </a:solidFill>
              </a:rPr>
              <a:t>When students connect </a:t>
            </a:r>
            <a:r>
              <a:rPr lang="en-US" sz="2400" b="1" dirty="0">
                <a:solidFill>
                  <a:srgbClr val="7AC6DC"/>
                </a:solidFill>
              </a:rPr>
              <a:t>with others through </a:t>
            </a:r>
            <a:r>
              <a:rPr lang="en-US" sz="2400" b="1" dirty="0" smtClean="0">
                <a:solidFill>
                  <a:srgbClr val="7AC6DC"/>
                </a:solidFill>
              </a:rPr>
              <a:t>their </a:t>
            </a:r>
            <a:r>
              <a:rPr lang="en-US" sz="2400" b="1" dirty="0">
                <a:solidFill>
                  <a:srgbClr val="7AC6DC"/>
                </a:solidFill>
              </a:rPr>
              <a:t>work and words, </a:t>
            </a:r>
            <a:r>
              <a:rPr lang="en-US" sz="2400" b="1" dirty="0" smtClean="0">
                <a:solidFill>
                  <a:srgbClr val="7AC6DC"/>
                </a:solidFill>
              </a:rPr>
              <a:t>friendships and a mutual</a:t>
            </a:r>
            <a:r>
              <a:rPr lang="en-US" sz="2400" b="1" dirty="0">
                <a:solidFill>
                  <a:srgbClr val="7AC6DC"/>
                </a:solidFill>
              </a:rPr>
              <a:t> </a:t>
            </a:r>
            <a:r>
              <a:rPr lang="en-US" sz="2400" b="1" dirty="0" smtClean="0">
                <a:solidFill>
                  <a:srgbClr val="7AC6DC"/>
                </a:solidFill>
              </a:rPr>
              <a:t> interest</a:t>
            </a:r>
            <a:r>
              <a:rPr lang="en-US" sz="2400" b="1" dirty="0">
                <a:solidFill>
                  <a:srgbClr val="7AC6DC"/>
                </a:solidFill>
              </a:rPr>
              <a:t> in the lives of one </a:t>
            </a:r>
            <a:r>
              <a:rPr lang="en-US" sz="2400" b="1" dirty="0" smtClean="0">
                <a:solidFill>
                  <a:srgbClr val="7AC6DC"/>
                </a:solidFill>
              </a:rPr>
              <a:t>another begins to develop. </a:t>
            </a:r>
            <a:endParaRPr lang="en-US" sz="2200" b="1" dirty="0">
              <a:solidFill>
                <a:srgbClr val="7AC6D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11779"/>
            <a:ext cx="531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baylorbarbee.com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wp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-content/uploads/2012/10/</a:t>
            </a:r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world.jpg</a:t>
            </a:r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20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flective-teaching.jpg"/>
          <p:cNvPicPr>
            <a:picLocks noChangeAspect="1"/>
          </p:cNvPicPr>
          <p:nvPr/>
        </p:nvPicPr>
        <p:blipFill>
          <a:blip r:embed="rId3" cstate="print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124">
            <a:off x="1620751" y="189875"/>
            <a:ext cx="6445950" cy="5212777"/>
          </a:xfrm>
          <a:prstGeom prst="rect">
            <a:avLst/>
          </a:prstGeom>
        </p:spPr>
      </p:pic>
      <p:sp>
        <p:nvSpPr>
          <p:cNvPr id="2" name="Content Placeholder 5"/>
          <p:cNvSpPr txBox="1">
            <a:spLocks/>
          </p:cNvSpPr>
          <p:nvPr/>
        </p:nvSpPr>
        <p:spPr>
          <a:xfrm rot="910886">
            <a:off x="1538574" y="688334"/>
            <a:ext cx="3097556" cy="41100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3000" b="1" dirty="0"/>
              <a:t>Creates reflective students. </a:t>
            </a:r>
            <a:r>
              <a:rPr lang="en-US" sz="3000" dirty="0"/>
              <a:t> </a:t>
            </a:r>
            <a:endParaRPr lang="en-US" sz="3000" dirty="0" smtClean="0"/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6FB7D7"/>
                </a:solidFill>
              </a:rPr>
              <a:t>Students reflect on themselves and their learning often because they are </a:t>
            </a:r>
            <a:r>
              <a:rPr lang="en-US" b="1" dirty="0">
                <a:solidFill>
                  <a:srgbClr val="6FB7D7"/>
                </a:solidFill>
              </a:rPr>
              <a:t>given a mouthpiece to the </a:t>
            </a:r>
            <a:r>
              <a:rPr lang="en-US" b="1" dirty="0" smtClean="0">
                <a:solidFill>
                  <a:srgbClr val="6FB7D7"/>
                </a:solidFill>
              </a:rPr>
              <a:t>world.</a:t>
            </a:r>
            <a:r>
              <a:rPr lang="en-US" b="1" dirty="0">
                <a:solidFill>
                  <a:srgbClr val="6FB7D7"/>
                </a:solidFill>
              </a:rPr>
              <a:t> </a:t>
            </a:r>
            <a:endParaRPr lang="en-US" b="1" dirty="0" smtClean="0">
              <a:solidFill>
                <a:srgbClr val="6FB7D7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 rot="900389">
            <a:off x="4944733" y="664095"/>
            <a:ext cx="3071940" cy="51651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3000" b="1" dirty="0"/>
              <a:t>Furthers </a:t>
            </a:r>
            <a:r>
              <a:rPr lang="en-US" sz="3000" b="1" dirty="0" smtClean="0"/>
              <a:t>student’s empathy</a:t>
            </a:r>
            <a:r>
              <a:rPr lang="en-US" sz="3000" b="1" dirty="0"/>
              <a:t>, as well as interest in others. </a:t>
            </a:r>
            <a:endParaRPr lang="en-US" sz="3000" b="1" dirty="0" smtClean="0"/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6FB7D7"/>
                </a:solidFill>
              </a:rPr>
              <a:t>Blogging </a:t>
            </a:r>
            <a:r>
              <a:rPr lang="en-US" b="1" dirty="0">
                <a:solidFill>
                  <a:srgbClr val="6FB7D7"/>
                </a:solidFill>
              </a:rPr>
              <a:t>should </a:t>
            </a:r>
            <a:r>
              <a:rPr lang="en-US" b="1" dirty="0" smtClean="0">
                <a:solidFill>
                  <a:srgbClr val="6FB7D7"/>
                </a:solidFill>
              </a:rPr>
              <a:t>NOT </a:t>
            </a:r>
            <a:r>
              <a:rPr lang="en-US" b="1" dirty="0">
                <a:solidFill>
                  <a:srgbClr val="6FB7D7"/>
                </a:solidFill>
              </a:rPr>
              <a:t>be a solitary </a:t>
            </a:r>
            <a:r>
              <a:rPr lang="en-US" b="1" dirty="0" smtClean="0">
                <a:solidFill>
                  <a:srgbClr val="6FB7D7"/>
                </a:solidFill>
              </a:rPr>
              <a:t>experience</a:t>
            </a:r>
            <a:r>
              <a:rPr lang="en-US" b="1" dirty="0">
                <a:solidFill>
                  <a:srgbClr val="6FB7D7"/>
                </a:solidFill>
              </a:rPr>
              <a:t>.</a:t>
            </a:r>
            <a:r>
              <a:rPr lang="en-US" b="1" dirty="0" smtClean="0">
                <a:solidFill>
                  <a:srgbClr val="6FB7D7"/>
                </a:solidFill>
              </a:rPr>
              <a:t> Meaningful </a:t>
            </a:r>
            <a:r>
              <a:rPr lang="en-US" b="1" dirty="0">
                <a:solidFill>
                  <a:srgbClr val="6FB7D7"/>
                </a:solidFill>
              </a:rPr>
              <a:t>discussions </a:t>
            </a:r>
            <a:r>
              <a:rPr lang="en-US" b="1" dirty="0" smtClean="0">
                <a:solidFill>
                  <a:srgbClr val="6FB7D7"/>
                </a:solidFill>
              </a:rPr>
              <a:t>come from students who care about one another.</a:t>
            </a:r>
            <a:endParaRPr lang="en-US" b="1" dirty="0">
              <a:solidFill>
                <a:srgbClr val="6FB7D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887434">
            <a:off x="325256" y="5118300"/>
            <a:ext cx="50321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Student Blogs – </a:t>
            </a:r>
          </a:p>
          <a:p>
            <a:r>
              <a:rPr lang="en-US" sz="5400" dirty="0" smtClean="0"/>
              <a:t>Really?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6328973" y="4481151"/>
            <a:ext cx="5420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www.evolllution.com</a:t>
            </a:r>
            <a:r>
              <a:rPr lang="en-US" sz="1000" dirty="0">
                <a:solidFill>
                  <a:srgbClr val="7F7F7F"/>
                </a:solidFill>
              </a:rPr>
              <a:t>/</a:t>
            </a:r>
            <a:r>
              <a:rPr lang="en-US" sz="1000" dirty="0" err="1">
                <a:solidFill>
                  <a:srgbClr val="7F7F7F"/>
                </a:solidFill>
              </a:rPr>
              <a:t>wp</a:t>
            </a:r>
            <a:r>
              <a:rPr lang="en-US" sz="1000" dirty="0">
                <a:solidFill>
                  <a:srgbClr val="7F7F7F"/>
                </a:solidFill>
              </a:rPr>
              <a:t>-content/uploads/2012/10/reflective-</a:t>
            </a:r>
            <a:r>
              <a:rPr lang="en-US" sz="1000" dirty="0" err="1">
                <a:solidFill>
                  <a:srgbClr val="7F7F7F"/>
                </a:solidFill>
              </a:rPr>
              <a:t>teaching.jpg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1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ety.jp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092">
            <a:off x="575132" y="786811"/>
            <a:ext cx="6144136" cy="5423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Blogging Does </a:t>
            </a:r>
            <a:r>
              <a:rPr lang="en-US" sz="6000" dirty="0" smtClean="0"/>
              <a:t>all That</a:t>
            </a:r>
            <a:r>
              <a:rPr lang="en-US" sz="6000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956485" y="488227"/>
            <a:ext cx="2797578" cy="509589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b="1" dirty="0" smtClean="0"/>
              <a:t>Students gain tech </a:t>
            </a:r>
            <a:r>
              <a:rPr lang="en-US" sz="2800" b="1" dirty="0" err="1" smtClean="0"/>
              <a:t>saviness</a:t>
            </a:r>
            <a:r>
              <a:rPr lang="en-US" sz="2800" b="1" dirty="0" smtClean="0"/>
              <a:t> and confidence</a:t>
            </a:r>
          </a:p>
          <a:p>
            <a:pPr lvl="1">
              <a:buFont typeface="Arial"/>
              <a:buChar char="•"/>
            </a:pP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Blogging gives students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tools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and an outlet to showcase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tools we have learned. 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568915" y="1440916"/>
            <a:ext cx="2716681" cy="4753882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3000" b="1" dirty="0" smtClean="0"/>
              <a:t>Instills online safety rules</a:t>
            </a:r>
            <a:endParaRPr lang="en-US" sz="3000" b="1" dirty="0"/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7AC6DC"/>
                </a:solidFill>
              </a:rPr>
              <a:t>It </a:t>
            </a:r>
            <a:r>
              <a:rPr lang="en-US" sz="2400" b="1" dirty="0">
                <a:solidFill>
                  <a:srgbClr val="7AC6DC"/>
                </a:solidFill>
              </a:rPr>
              <a:t>is our job to teach </a:t>
            </a:r>
            <a:r>
              <a:rPr lang="en-US" sz="2400" b="1" dirty="0" smtClean="0">
                <a:solidFill>
                  <a:srgbClr val="7AC6DC"/>
                </a:solidFill>
              </a:rPr>
              <a:t>students the </a:t>
            </a:r>
            <a:r>
              <a:rPr lang="en-US" sz="2400" b="1" dirty="0">
                <a:solidFill>
                  <a:srgbClr val="7AC6DC"/>
                </a:solidFill>
              </a:rPr>
              <a:t>best way to </a:t>
            </a:r>
            <a:r>
              <a:rPr lang="en-US" sz="2400" b="1" dirty="0" smtClean="0">
                <a:solidFill>
                  <a:srgbClr val="7AC6DC"/>
                </a:solidFill>
              </a:rPr>
              <a:t>handle online situations </a:t>
            </a:r>
            <a:r>
              <a:rPr lang="en-US" sz="2400" b="1" dirty="0">
                <a:solidFill>
                  <a:srgbClr val="7AC6DC"/>
                </a:solidFill>
              </a:rPr>
              <a:t>that could be </a:t>
            </a:r>
            <a:r>
              <a:rPr lang="en-US" sz="2400" b="1" dirty="0" smtClean="0">
                <a:solidFill>
                  <a:srgbClr val="7AC6DC"/>
                </a:solidFill>
              </a:rPr>
              <a:t>unsafe.</a:t>
            </a:r>
            <a:endParaRPr lang="en-US" sz="2400" b="1" dirty="0">
              <a:solidFill>
                <a:srgbClr val="7AC6D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514" y="6569093"/>
            <a:ext cx="4579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www.slcad.org</a:t>
            </a:r>
            <a:r>
              <a:rPr lang="en-US" sz="1000" dirty="0">
                <a:solidFill>
                  <a:srgbClr val="7F7F7F"/>
                </a:solidFill>
              </a:rPr>
              <a:t>/</a:t>
            </a:r>
            <a:r>
              <a:rPr lang="en-US" sz="1000" dirty="0" err="1">
                <a:solidFill>
                  <a:srgbClr val="7F7F7F"/>
                </a:solidFill>
              </a:rPr>
              <a:t>segowp</a:t>
            </a:r>
            <a:r>
              <a:rPr lang="en-US" sz="1000" dirty="0">
                <a:solidFill>
                  <a:srgbClr val="7F7F7F"/>
                </a:solidFill>
              </a:rPr>
              <a:t>/</a:t>
            </a:r>
            <a:r>
              <a:rPr lang="en-US" sz="1000" dirty="0" err="1">
                <a:solidFill>
                  <a:srgbClr val="7F7F7F"/>
                </a:solidFill>
              </a:rPr>
              <a:t>wp</a:t>
            </a:r>
            <a:r>
              <a:rPr lang="en-US" sz="1000" dirty="0">
                <a:solidFill>
                  <a:srgbClr val="7F7F7F"/>
                </a:solidFill>
              </a:rPr>
              <a:t>-content/uploads/2011/10/</a:t>
            </a:r>
            <a:r>
              <a:rPr lang="en-US" sz="1000" dirty="0" err="1">
                <a:solidFill>
                  <a:srgbClr val="7F7F7F"/>
                </a:solidFill>
              </a:rPr>
              <a:t>safety.jpg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14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6349" y="6569860"/>
            <a:ext cx="4509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http://church180.tv/</a:t>
            </a:r>
            <a:r>
              <a:rPr lang="en-US" sz="1000" dirty="0" err="1">
                <a:solidFill>
                  <a:srgbClr val="7F7F7F"/>
                </a:solidFill>
              </a:rPr>
              <a:t>wp</a:t>
            </a:r>
            <a:r>
              <a:rPr lang="en-US" sz="1000" dirty="0">
                <a:solidFill>
                  <a:srgbClr val="7F7F7F"/>
                </a:solidFill>
              </a:rPr>
              <a:t>-content/uploads/2012/10/prove-it-</a:t>
            </a:r>
            <a:r>
              <a:rPr lang="en-US" sz="1000" dirty="0" err="1">
                <a:solidFill>
                  <a:srgbClr val="7F7F7F"/>
                </a:solidFill>
              </a:rPr>
              <a:t>large.jpg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4" name="Picture 3" descr="prove-it-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60"/>
            <a:ext cx="9126541" cy="51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8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4650961" y="2064172"/>
            <a:ext cx="5647495" cy="143560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Classroom Blogs: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6000" dirty="0" smtClean="0"/>
              <a:t> </a:t>
            </a:r>
            <a:r>
              <a:rPr lang="en-US" dirty="0" smtClean="0"/>
              <a:t>Doing it Well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457841" y="1449982"/>
            <a:ext cx="2623144" cy="75986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K-2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Kindergarten: 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9639DB"/>
                </a:solidFill>
                <a:hlinkClick r:id="rId3"/>
              </a:rPr>
              <a:t>http://room8-adventuresinkindergarten.blogspot.com</a:t>
            </a:r>
            <a:r>
              <a:rPr lang="en-US" sz="1200" dirty="0" smtClean="0">
                <a:solidFill>
                  <a:srgbClr val="9639DB"/>
                </a:solidFill>
                <a:hlinkClick r:id="rId3"/>
              </a:rPr>
              <a:t>/</a:t>
            </a:r>
            <a:endParaRPr lang="en-US" sz="1200" dirty="0" smtClean="0">
              <a:solidFill>
                <a:srgbClr val="9639DB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9639DB"/>
                </a:solidFill>
                <a:hlinkClick r:id="rId4"/>
              </a:rPr>
              <a:t>http://mattbgomez.com/examples-posts-from-a-kindergarten-classroom-blog</a:t>
            </a:r>
            <a:r>
              <a:rPr lang="en-US" sz="1200" dirty="0" smtClean="0">
                <a:solidFill>
                  <a:srgbClr val="9639DB"/>
                </a:solidFill>
                <a:hlinkClick r:id="rId4"/>
              </a:rPr>
              <a:t>/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Grade: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9639DB"/>
                </a:solidFill>
                <a:hlinkClick r:id="rId5"/>
              </a:rPr>
              <a:t>http://mscassidysclass.edublogs.org</a:t>
            </a:r>
            <a:r>
              <a:rPr lang="en-US" sz="1200" dirty="0" smtClean="0">
                <a:solidFill>
                  <a:srgbClr val="9639DB"/>
                </a:solidFill>
                <a:hlinkClick r:id="rId5"/>
              </a:rPr>
              <a:t>/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Grade: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9639DB"/>
                </a:solidFill>
                <a:hlinkClick r:id="rId6"/>
              </a:rPr>
              <a:t>http://gaffneysclass.weebly.com/student-</a:t>
            </a:r>
            <a:r>
              <a:rPr lang="en-US" sz="1200" dirty="0" smtClean="0">
                <a:solidFill>
                  <a:srgbClr val="9639DB"/>
                </a:solidFill>
                <a:hlinkClick r:id="rId6"/>
              </a:rPr>
              <a:t>blogs.html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095115" y="745127"/>
            <a:ext cx="2653882" cy="75304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3-5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Grade: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9639DB"/>
                </a:solidFill>
                <a:hlinkClick r:id="rId7"/>
              </a:rPr>
              <a:t>http://blogpals3.edublogs.org</a:t>
            </a:r>
            <a:r>
              <a:rPr lang="en-US" sz="1200" dirty="0" smtClean="0">
                <a:solidFill>
                  <a:srgbClr val="9639DB"/>
                </a:solidFill>
                <a:hlinkClick r:id="rId7"/>
              </a:rPr>
              <a:t>/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Grade: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9639DB"/>
                </a:solidFill>
                <a:hlinkClick r:id="rId8"/>
              </a:rPr>
              <a:t>https://sites.google.com/a/hightechhigh.org/ms-tsai-s-digital-portfolio/home/students-digital-</a:t>
            </a:r>
            <a:r>
              <a:rPr lang="en-US" sz="1200" dirty="0" smtClean="0">
                <a:solidFill>
                  <a:srgbClr val="9639DB"/>
                </a:solidFill>
                <a:hlinkClick r:id="rId8"/>
              </a:rPr>
              <a:t>portfolios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Grade: 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9639DB"/>
                </a:solidFill>
                <a:hlinkClick r:id="rId9"/>
              </a:rPr>
              <a:t>http://psolarz.weebly.com/e-</a:t>
            </a:r>
            <a:r>
              <a:rPr lang="en-US" sz="1200" dirty="0" smtClean="0">
                <a:solidFill>
                  <a:srgbClr val="9639DB"/>
                </a:solidFill>
                <a:hlinkClick r:id="rId9"/>
              </a:rPr>
              <a:t>portfolios.html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200" dirty="0">
                <a:solidFill>
                  <a:srgbClr val="9639DB"/>
                </a:solidFill>
                <a:hlinkClick r:id="rId10"/>
              </a:rPr>
              <a:t>http://thecampsite2012.weebly.com/student-blog-</a:t>
            </a:r>
            <a:r>
              <a:rPr lang="en-US" sz="1200" dirty="0" smtClean="0">
                <a:solidFill>
                  <a:srgbClr val="9639DB"/>
                </a:solidFill>
                <a:hlinkClick r:id="rId10"/>
              </a:rPr>
              <a:t>pages.html</a:t>
            </a:r>
            <a:r>
              <a:rPr lang="en-US" sz="1200" dirty="0" smtClean="0">
                <a:solidFill>
                  <a:srgbClr val="9639DB"/>
                </a:solidFill>
              </a:rPr>
              <a:t> </a:t>
            </a:r>
            <a:endParaRPr lang="en-US" sz="1200" dirty="0">
              <a:solidFill>
                <a:srgbClr val="9639D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44" y="6433188"/>
            <a:ext cx="797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Blogs at all ages: </a:t>
            </a:r>
            <a:r>
              <a:rPr lang="en-US" dirty="0" smtClean="0">
                <a:solidFill>
                  <a:srgbClr val="9639DB"/>
                </a:solidFill>
                <a:hlinkClick r:id="rId11"/>
              </a:rPr>
              <a:t>http</a:t>
            </a:r>
            <a:r>
              <a:rPr lang="en-US" dirty="0">
                <a:solidFill>
                  <a:srgbClr val="9639DB"/>
                </a:solidFill>
                <a:hlinkClick r:id="rId11"/>
              </a:rPr>
              <a:t>://theedublogger.com/check-out-these-class-blogs</a:t>
            </a:r>
            <a:r>
              <a:rPr lang="en-US" dirty="0" smtClean="0">
                <a:solidFill>
                  <a:srgbClr val="9639DB"/>
                </a:solidFill>
                <a:hlinkClick r:id="rId11"/>
              </a:rPr>
              <a:t>/</a:t>
            </a:r>
            <a:r>
              <a:rPr lang="en-US" dirty="0" smtClean="0">
                <a:solidFill>
                  <a:srgbClr val="9639DB"/>
                </a:solidFill>
              </a:rPr>
              <a:t> </a:t>
            </a:r>
            <a:endParaRPr lang="en-US" dirty="0">
              <a:solidFill>
                <a:srgbClr val="963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9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ols-for-Blogging.pn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638"/>
            <a:ext cx="6639380" cy="6639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563" y="0"/>
            <a:ext cx="8222849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500" dirty="0" smtClean="0"/>
              <a:t>Tools</a:t>
            </a:r>
          </a:p>
          <a:p>
            <a:pPr algn="r"/>
            <a:r>
              <a:rPr lang="en-US" sz="14500" dirty="0" smtClean="0"/>
              <a:t>For</a:t>
            </a:r>
          </a:p>
          <a:p>
            <a:pPr algn="r"/>
            <a:r>
              <a:rPr lang="en-US" sz="14500" dirty="0" smtClean="0"/>
              <a:t>Blogging</a:t>
            </a:r>
            <a:endParaRPr lang="en-US" sz="145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5430397" y="3482774"/>
            <a:ext cx="7196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F7F7F"/>
                </a:solidFill>
              </a:rPr>
              <a:t>http://</a:t>
            </a:r>
            <a:r>
              <a:rPr lang="en-US" sz="900" dirty="0" err="1">
                <a:solidFill>
                  <a:srgbClr val="7F7F7F"/>
                </a:solidFill>
              </a:rPr>
              <a:t>www.jeffbullas.com</a:t>
            </a:r>
            <a:r>
              <a:rPr lang="en-US" sz="900" dirty="0">
                <a:solidFill>
                  <a:srgbClr val="7F7F7F"/>
                </a:solidFill>
              </a:rPr>
              <a:t>/</a:t>
            </a:r>
            <a:r>
              <a:rPr lang="en-US" sz="900" dirty="0" err="1">
                <a:solidFill>
                  <a:srgbClr val="7F7F7F"/>
                </a:solidFill>
              </a:rPr>
              <a:t>wp</a:t>
            </a:r>
            <a:r>
              <a:rPr lang="en-US" sz="900" dirty="0">
                <a:solidFill>
                  <a:srgbClr val="7F7F7F"/>
                </a:solidFill>
              </a:rPr>
              <a:t>-content/uploads/2009/03/Resources-and-Tools-for-Blogging-and-Social-Media-</a:t>
            </a:r>
            <a:r>
              <a:rPr lang="en-US" sz="900" dirty="0" err="1">
                <a:solidFill>
                  <a:srgbClr val="7F7F7F"/>
                </a:solidFill>
              </a:rPr>
              <a:t>Marketing.jpg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6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modo.jp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t="25418" r="10193" b="25941"/>
          <a:stretch/>
        </p:blipFill>
        <p:spPr>
          <a:xfrm>
            <a:off x="2618140" y="256217"/>
            <a:ext cx="6107873" cy="2094301"/>
          </a:xfrm>
          <a:prstGeom prst="rect">
            <a:avLst/>
          </a:prstGeom>
        </p:spPr>
      </p:pic>
      <p:pic>
        <p:nvPicPr>
          <p:cNvPr id="3" name="Picture 2" descr="edmodo app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0" y="256216"/>
            <a:ext cx="2094301" cy="2094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233" y="2640156"/>
            <a:ext cx="50332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Better for: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Collaboration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Pushing Info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Group Assignments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125" y="5817609"/>
            <a:ext cx="852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Edmodo</a:t>
            </a:r>
            <a:r>
              <a:rPr lang="en-US" dirty="0" smtClean="0"/>
              <a:t> </a:t>
            </a:r>
            <a:r>
              <a:rPr lang="en-US" dirty="0"/>
              <a:t>Beginner’s Guide - </a:t>
            </a:r>
            <a:r>
              <a:rPr lang="en-US" dirty="0">
                <a:hlinkClick r:id="rId6"/>
              </a:rPr>
              <a:t>http://www.freetech4teachers.com/2013/08/15-things-you-can-do-with-edmodo-how-to.html#.</a:t>
            </a:r>
            <a:r>
              <a:rPr lang="en-US" dirty="0" smtClean="0">
                <a:hlinkClick r:id="rId6"/>
              </a:rPr>
              <a:t>Uk9XPiR57jI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5748771" y="2350518"/>
            <a:ext cx="3275463" cy="359818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Cost: Free!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7540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090" y="454448"/>
            <a:ext cx="8616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Basic </a:t>
            </a:r>
            <a:r>
              <a:rPr lang="en-US" sz="4000" dirty="0" err="1" smtClean="0"/>
              <a:t>Edmodo</a:t>
            </a:r>
            <a:r>
              <a:rPr lang="en-US" sz="4000" dirty="0" smtClean="0"/>
              <a:t> Tutorial for Teachers: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Teachers do this part first!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hlinkClick r:id="rId3"/>
              </a:rPr>
              <a:t>http://youtu.be/</a:t>
            </a:r>
            <a:r>
              <a:rPr lang="en-US" sz="2400" dirty="0" smtClean="0">
                <a:hlinkClick r:id="rId3"/>
              </a:rPr>
              <a:t>zzXt4PqZvd0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 descr="Screen Shot 2013-10-05 at 4.20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70" y="2096983"/>
            <a:ext cx="5545447" cy="2692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641" y="4901555"/>
            <a:ext cx="7798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Edmodo</a:t>
            </a:r>
            <a:r>
              <a:rPr lang="en-US" sz="4000" dirty="0" smtClean="0"/>
              <a:t> – Student Login: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Students do this part second! 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hlinkClick r:id="rId5"/>
              </a:rPr>
              <a:t>http://youtu.be/</a:t>
            </a:r>
            <a:r>
              <a:rPr lang="en-US" sz="2400" dirty="0" smtClean="0">
                <a:hlinkClick r:id="rId5"/>
              </a:rPr>
              <a:t>BeIqUL9rgLg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304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16" y="6372022"/>
            <a:ext cx="800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Weebly</a:t>
            </a:r>
            <a:r>
              <a:rPr lang="en-US" dirty="0" smtClean="0"/>
              <a:t> Beginner’s Guide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://help.weebly.com/beginners-</a:t>
            </a:r>
            <a:r>
              <a:rPr lang="en-US" dirty="0" smtClean="0">
                <a:hlinkClick r:id="rId2"/>
              </a:rPr>
              <a:t>guide.html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weebly ed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9" y="233010"/>
            <a:ext cx="5425682" cy="1931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488" y="2673576"/>
            <a:ext cx="47243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Better for: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Student </a:t>
            </a:r>
            <a:r>
              <a:rPr lang="en-US" sz="3600" dirty="0" err="1" smtClean="0"/>
              <a:t>ePortfolios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Parent Interaction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Personalization</a:t>
            </a:r>
            <a:endParaRPr lang="en-US" sz="3600" dirty="0"/>
          </a:p>
        </p:txBody>
      </p:sp>
      <p:sp>
        <p:nvSpPr>
          <p:cNvPr id="6" name="Explosion 1 5"/>
          <p:cNvSpPr/>
          <p:nvPr/>
        </p:nvSpPr>
        <p:spPr>
          <a:xfrm>
            <a:off x="5503668" y="2517617"/>
            <a:ext cx="3275463" cy="3598188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Cost: Free! </a:t>
            </a:r>
            <a:r>
              <a:rPr lang="en-US" sz="2800" dirty="0" smtClean="0"/>
              <a:t>(or Paid)</a:t>
            </a:r>
            <a:endParaRPr lang="en-US" sz="2800" dirty="0"/>
          </a:p>
        </p:txBody>
      </p:sp>
      <p:pic>
        <p:nvPicPr>
          <p:cNvPr id="7" name="Picture 6" descr="weebly app.jp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87" y="233009"/>
            <a:ext cx="1931543" cy="19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994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6FB7D7"/>
                </a:solidFill>
              </a:rPr>
              <a:t>todaysmeet.com</a:t>
            </a:r>
            <a:r>
              <a:rPr lang="en-US" sz="5000" dirty="0">
                <a:solidFill>
                  <a:srgbClr val="6FB7D7"/>
                </a:solidFill>
              </a:rPr>
              <a:t>/</a:t>
            </a:r>
            <a:r>
              <a:rPr lang="en-US" sz="5000" dirty="0" err="1">
                <a:solidFill>
                  <a:srgbClr val="6FB7D7"/>
                </a:solidFill>
              </a:rPr>
              <a:t>ChallengeSC</a:t>
            </a:r>
            <a:endParaRPr lang="en-US" sz="5000" dirty="0">
              <a:solidFill>
                <a:srgbClr val="6FB7D7"/>
              </a:solidFill>
            </a:endParaRPr>
          </a:p>
        </p:txBody>
      </p:sp>
      <p:pic>
        <p:nvPicPr>
          <p:cNvPr id="3" name="Picture 2" descr="todaysmee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3" r="6107" b="1"/>
          <a:stretch/>
        </p:blipFill>
        <p:spPr>
          <a:xfrm>
            <a:off x="1693436" y="3620466"/>
            <a:ext cx="5793335" cy="2992455"/>
          </a:xfrm>
          <a:prstGeom prst="rect">
            <a:avLst/>
          </a:prstGeom>
        </p:spPr>
      </p:pic>
      <p:pic>
        <p:nvPicPr>
          <p:cNvPr id="4" name="Picture 3" descr="todaysmeet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r="5901" b="68562"/>
          <a:stretch/>
        </p:blipFill>
        <p:spPr>
          <a:xfrm>
            <a:off x="1479789" y="256219"/>
            <a:ext cx="6183271" cy="18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0095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5882464" y="1336788"/>
            <a:ext cx="3587412" cy="227253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out the Screencast!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9432" y="490156"/>
            <a:ext cx="8734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Basic </a:t>
            </a:r>
            <a:r>
              <a:rPr lang="en-US" sz="4000" dirty="0" err="1" smtClean="0"/>
              <a:t>Weebly</a:t>
            </a:r>
            <a:r>
              <a:rPr lang="en-US" sz="4000" dirty="0" smtClean="0"/>
              <a:t> </a:t>
            </a:r>
            <a:r>
              <a:rPr lang="en-US" sz="4000" dirty="0"/>
              <a:t>Tutorial for Teachers: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Creating student </a:t>
            </a:r>
            <a:r>
              <a:rPr lang="en-US" dirty="0" err="1" smtClean="0"/>
              <a:t>Weebly</a:t>
            </a:r>
            <a:r>
              <a:rPr lang="en-US" dirty="0" smtClean="0"/>
              <a:t> Sites / Blogs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hlinkClick r:id="rId2"/>
              </a:rPr>
              <a:t>http://gaffneysclass.weebly.com/</a:t>
            </a:r>
            <a:r>
              <a:rPr lang="en-US" dirty="0" smtClean="0">
                <a:hlinkClick r:id="rId2"/>
              </a:rPr>
              <a:t>presentationsprojects.html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432" y="2194560"/>
            <a:ext cx="46903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TEACHER SITE NECESSARY!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432" y="3962096"/>
            <a:ext cx="769573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blogging looks like on the </a:t>
            </a:r>
          </a:p>
          <a:p>
            <a:r>
              <a:rPr lang="en-US" sz="4000" dirty="0" smtClean="0"/>
              <a:t>student end…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6FB7D7"/>
                </a:solidFill>
              </a:rPr>
              <a:t>COMPUTER                         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6FB7D7"/>
                </a:solidFill>
              </a:rPr>
              <a:t>APP</a:t>
            </a:r>
            <a:endParaRPr lang="en-US" sz="2800" dirty="0">
              <a:solidFill>
                <a:srgbClr val="6FB7D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91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23173" y="634480"/>
            <a:ext cx="5985159" cy="967034"/>
          </a:xfrm>
        </p:spPr>
        <p:txBody>
          <a:bodyPr/>
          <a:lstStyle/>
          <a:p>
            <a:r>
              <a:rPr lang="en-US" dirty="0" smtClean="0"/>
              <a:t>Final Thoughts: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081600" y="1248329"/>
            <a:ext cx="4012190" cy="6575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Blogging Tips from K. Morris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753" y="2359576"/>
            <a:ext cx="8007320" cy="4401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you begin your classroom blog: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Start Small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Integrate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Be Regular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Begin Local before going Global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Start With a Class Blog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Teach Quality Commenting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Integrate Internet Safety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Collaborate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Get Parents Involved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Keep Going!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http://primarytech.global2.vic.edu.au/2013/01/28/10-tips-for-introducing-blogging-into-your-classroom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/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Crazy long list of great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blogging resources: </a:t>
            </a:r>
            <a:endParaRPr lang="en-US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://primarytech.global2.vic.edu.au/information-about-educational-blogging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 descr="lightbulb_idea[1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21" y="2880363"/>
            <a:ext cx="3057203" cy="3057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758804" y="2138974"/>
            <a:ext cx="452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www.inclusive-solutions.com</a:t>
            </a:r>
            <a:r>
              <a:rPr lang="en-US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/images/lightbulb_idea%5B1%5D.jpg</a:t>
            </a:r>
          </a:p>
        </p:txBody>
      </p:sp>
    </p:spTree>
    <p:extLst>
      <p:ext uri="{BB962C8B-B14F-4D97-AF65-F5344CB8AC3E}">
        <p14:creationId xmlns:p14="http://schemas.microsoft.com/office/powerpoint/2010/main" val="377653747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Common-Core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49" b="-28249"/>
          <a:stretch>
            <a:fillRect/>
          </a:stretch>
        </p:blipFill>
        <p:spPr>
          <a:xfrm rot="20698187">
            <a:off x="3705874" y="4385853"/>
            <a:ext cx="4495128" cy="2283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06683">
            <a:off x="1425135" y="2192004"/>
            <a:ext cx="6251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/>
              <a:t>Common Core</a:t>
            </a:r>
          </a:p>
          <a:p>
            <a:pPr algn="r"/>
            <a:r>
              <a:rPr lang="en-US" sz="6000" dirty="0" smtClean="0"/>
              <a:t>State Standards:</a:t>
            </a:r>
          </a:p>
          <a:p>
            <a:pPr algn="r"/>
            <a:r>
              <a:rPr lang="en-US" sz="2800" dirty="0" smtClean="0"/>
              <a:t>Technology and Literacy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74310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13-06-09 at 10.3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6" r="-3896" b="6676"/>
          <a:stretch>
            <a:fillRect/>
          </a:stretch>
        </p:blipFill>
        <p:spPr>
          <a:xfrm rot="895167">
            <a:off x="1171576" y="787877"/>
            <a:ext cx="6807200" cy="442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0044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>
                <a:hlinkClick r:id="rId4"/>
              </a:rPr>
              <a:t>http://www.slideshare.net/lindadbrandon/technology-and-the-common-core-standards </a:t>
            </a:r>
            <a:endParaRPr lang="en-US" sz="1600" dirty="0"/>
          </a:p>
        </p:txBody>
      </p:sp>
      <p:sp>
        <p:nvSpPr>
          <p:cNvPr id="4" name="Explosion 1 3"/>
          <p:cNvSpPr/>
          <p:nvPr/>
        </p:nvSpPr>
        <p:spPr>
          <a:xfrm>
            <a:off x="4601246" y="-155959"/>
            <a:ext cx="5436823" cy="277383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BACKCHANNEL: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Todays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Meet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23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425491" y="1905346"/>
            <a:ext cx="4818888" cy="1953220"/>
          </a:xfrm>
        </p:spPr>
        <p:txBody>
          <a:bodyPr>
            <a:noAutofit/>
          </a:bodyPr>
          <a:lstStyle/>
          <a:p>
            <a:r>
              <a:rPr lang="en-US" sz="5400" dirty="0" smtClean="0"/>
              <a:t>21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 Century Literacy</a:t>
            </a:r>
            <a:endParaRPr lang="en-US" sz="5400" dirty="0"/>
          </a:p>
        </p:txBody>
      </p:sp>
      <p:pic>
        <p:nvPicPr>
          <p:cNvPr id="5" name="Picture 8" descr="new-ist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694">
            <a:off x="2790591" y="5218295"/>
            <a:ext cx="41116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Screen Shot 2013-06-09 at 10.34.21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r="2695" b="26093"/>
          <a:stretch>
            <a:fillRect/>
          </a:stretch>
        </p:blipFill>
        <p:spPr>
          <a:xfrm rot="20726222">
            <a:off x="428343" y="1555965"/>
            <a:ext cx="6112870" cy="3576627"/>
          </a:xfrm>
        </p:spPr>
      </p:pic>
    </p:spTree>
    <p:extLst>
      <p:ext uri="{BB962C8B-B14F-4D97-AF65-F5344CB8AC3E}">
        <p14:creationId xmlns:p14="http://schemas.microsoft.com/office/powerpoint/2010/main" val="232370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1301515" y="873725"/>
            <a:ext cx="5690855" cy="1570680"/>
          </a:xfrm>
        </p:spPr>
        <p:txBody>
          <a:bodyPr/>
          <a:lstStyle/>
          <a:p>
            <a:r>
              <a:rPr lang="en-US" sz="6000" dirty="0" smtClean="0"/>
              <a:t>The Standards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99338" y="2728708"/>
            <a:ext cx="6039199" cy="371907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Common Core State Standards: ELA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hlinkClick r:id="rId3"/>
              </a:rPr>
              <a:t>http://www.corestandards.org/ELA-</a:t>
            </a:r>
            <a:r>
              <a:rPr lang="en-US" dirty="0" smtClean="0">
                <a:solidFill>
                  <a:srgbClr val="7F7F7F"/>
                </a:solidFill>
                <a:hlinkClick r:id="rId3"/>
              </a:rPr>
              <a:t>Literacy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endParaRPr lang="en-US" dirty="0">
              <a:solidFill>
                <a:srgbClr val="7F7F7F"/>
              </a:solidFill>
            </a:endParaRPr>
          </a:p>
          <a:p>
            <a:endParaRPr lang="en-US" sz="3000" dirty="0" smtClean="0"/>
          </a:p>
          <a:p>
            <a:r>
              <a:rPr lang="en-US" sz="3600" dirty="0" smtClean="0"/>
              <a:t>Common Core State Standards: Tech</a:t>
            </a:r>
          </a:p>
          <a:p>
            <a:pPr marL="342900" lvl="1" indent="-342900" algn="r">
              <a:buFont typeface="Arial"/>
              <a:buChar char="•"/>
            </a:pPr>
            <a:r>
              <a:rPr lang="en-US" sz="2400" u="sng" dirty="0">
                <a:hlinkClick r:id="rId4"/>
              </a:rPr>
              <a:t>http://www.slideshare.net/lhuff/ccss-technology-</a:t>
            </a:r>
            <a:r>
              <a:rPr lang="en-US" sz="2400" u="sng" dirty="0" smtClean="0">
                <a:hlinkClick r:id="rId4"/>
              </a:rPr>
              <a:t>k12</a:t>
            </a:r>
            <a:endParaRPr lang="en-US" sz="2400" u="sng" dirty="0" smtClean="0"/>
          </a:p>
          <a:p>
            <a:pPr marL="0" lvl="1" algn="r"/>
            <a:endParaRPr lang="en-US" sz="3000" dirty="0" smtClean="0"/>
          </a:p>
          <a:p>
            <a:pPr marL="0" lvl="1" algn="r"/>
            <a:r>
              <a:rPr lang="en-US" sz="3600" dirty="0" smtClean="0"/>
              <a:t>Common Core APP</a:t>
            </a:r>
          </a:p>
          <a:p>
            <a:pPr lvl="1" indent="-457200" algn="r">
              <a:buFont typeface="Arial"/>
              <a:buChar char="•"/>
            </a:pPr>
            <a:r>
              <a:rPr lang="en-US" sz="2500" dirty="0">
                <a:hlinkClick r:id="rId5"/>
              </a:rPr>
              <a:t>https://itunes.apple.com/us/app/common-core-standards/id439424555?mt=</a:t>
            </a:r>
            <a:r>
              <a:rPr lang="en-US" sz="2500" dirty="0" smtClean="0">
                <a:hlinkClick r:id="rId5"/>
              </a:rPr>
              <a:t>8</a:t>
            </a:r>
            <a:r>
              <a:rPr lang="en-US" sz="2500" dirty="0" smtClean="0"/>
              <a:t>  </a:t>
            </a:r>
            <a:endParaRPr lang="en-US" sz="2500" dirty="0"/>
          </a:p>
        </p:txBody>
      </p:sp>
      <p:pic>
        <p:nvPicPr>
          <p:cNvPr id="4" name="Picture 3" descr="CommonCoreApp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46" y="4478239"/>
            <a:ext cx="2293092" cy="22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59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71554" y="2481939"/>
            <a:ext cx="5064953" cy="2394775"/>
          </a:xfrm>
        </p:spPr>
        <p:txBody>
          <a:bodyPr>
            <a:noAutofit/>
          </a:bodyPr>
          <a:lstStyle/>
          <a:p>
            <a:r>
              <a:rPr lang="en-US" sz="6000" dirty="0" smtClean="0"/>
              <a:t>A New Way of Thinking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172968" y="3410343"/>
            <a:ext cx="4658735" cy="271256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Introducing The Book: </a:t>
            </a:r>
          </a:p>
          <a:p>
            <a:pPr marL="0" indent="0">
              <a:buNone/>
            </a:pPr>
            <a:r>
              <a:rPr lang="en-US" dirty="0">
                <a:solidFill>
                  <a:srgbClr val="900000"/>
                </a:solidFill>
                <a:hlinkClick r:id="rId3"/>
              </a:rPr>
              <a:t>http://www.youtube.com/watch?v=aX0-</a:t>
            </a:r>
            <a:r>
              <a:rPr lang="en-US" dirty="0" smtClean="0">
                <a:solidFill>
                  <a:srgbClr val="900000"/>
                </a:solidFill>
                <a:hlinkClick r:id="rId3"/>
              </a:rPr>
              <a:t>nqRmtos</a:t>
            </a:r>
            <a:r>
              <a:rPr lang="en-US" dirty="0" smtClean="0">
                <a:solidFill>
                  <a:srgbClr val="900000"/>
                </a:solidFill>
              </a:rPr>
              <a:t> </a:t>
            </a:r>
            <a:endParaRPr lang="en-US" dirty="0">
              <a:solidFill>
                <a:srgbClr val="9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70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50" y="4324592"/>
            <a:ext cx="7687310" cy="1606102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With Students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5973"/>
            <a:ext cx="899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639DB"/>
                </a:solidFill>
              </a:rPr>
              <a:t>*Slides were inspired </a:t>
            </a:r>
            <a:r>
              <a:rPr lang="en-US" dirty="0">
                <a:solidFill>
                  <a:srgbClr val="9639DB"/>
                </a:solidFill>
              </a:rPr>
              <a:t>from Mrs. </a:t>
            </a:r>
            <a:r>
              <a:rPr lang="en-US" dirty="0" err="1">
                <a:solidFill>
                  <a:srgbClr val="9639DB"/>
                </a:solidFill>
              </a:rPr>
              <a:t>Ripp</a:t>
            </a:r>
            <a:r>
              <a:rPr lang="en-US" dirty="0">
                <a:solidFill>
                  <a:srgbClr val="9639DB"/>
                </a:solidFill>
              </a:rPr>
              <a:t> who blogs quite extensively with her students. </a:t>
            </a:r>
          </a:p>
        </p:txBody>
      </p:sp>
      <p:pic>
        <p:nvPicPr>
          <p:cNvPr id="3" name="Picture 2" descr="blog_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1155" r="8501" b="29270"/>
          <a:stretch/>
        </p:blipFill>
        <p:spPr>
          <a:xfrm>
            <a:off x="262307" y="225824"/>
            <a:ext cx="8653053" cy="4107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6669466" y="2265664"/>
            <a:ext cx="4738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seankeeley.com</a:t>
            </a:r>
            <a:r>
              <a:rPr lang="en-US" sz="1000" dirty="0">
                <a:solidFill>
                  <a:srgbClr val="7F7F7F"/>
                </a:solidFill>
              </a:rPr>
              <a:t>/core-site/</a:t>
            </a:r>
            <a:r>
              <a:rPr lang="en-US" sz="1000" dirty="0" err="1">
                <a:solidFill>
                  <a:srgbClr val="7F7F7F"/>
                </a:solidFill>
              </a:rPr>
              <a:t>wp</a:t>
            </a:r>
            <a:r>
              <a:rPr lang="en-US" sz="1000" dirty="0">
                <a:solidFill>
                  <a:srgbClr val="7F7F7F"/>
                </a:solidFill>
              </a:rPr>
              <a:t>-content/uploads/2011/06/</a:t>
            </a:r>
            <a:r>
              <a:rPr lang="en-US" sz="1000" dirty="0" err="1">
                <a:solidFill>
                  <a:srgbClr val="7F7F7F"/>
                </a:solidFill>
              </a:rPr>
              <a:t>blog_logo.jpg</a:t>
            </a:r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4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oice.jpg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593">
            <a:off x="524590" y="374571"/>
            <a:ext cx="5923362" cy="5943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Why Blog?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716232" y="1058397"/>
            <a:ext cx="3121098" cy="548961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3000" b="1" dirty="0" smtClean="0"/>
              <a:t>It’s FUN!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rgbClr val="7AC6DC"/>
                </a:solidFill>
              </a:rPr>
              <a:t>Fun for students and teachers!</a:t>
            </a:r>
          </a:p>
          <a:p>
            <a:pPr>
              <a:buFont typeface="Arial"/>
              <a:buChar char="•"/>
            </a:pPr>
            <a:r>
              <a:rPr lang="en-US" sz="3000" b="1" dirty="0" smtClean="0"/>
              <a:t>Provides students with a voice</a:t>
            </a:r>
          </a:p>
          <a:p>
            <a:pPr lvl="1">
              <a:buFont typeface="Arial"/>
              <a:buChar char="•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Students need to have a voice since it is their lives it effects the most; blogging gives them that.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694094" y="284821"/>
            <a:ext cx="2792192" cy="5495981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b="1" dirty="0"/>
              <a:t>Gives students an authentic writing audience</a:t>
            </a:r>
          </a:p>
          <a:p>
            <a:pPr lvl="1">
              <a:buFont typeface="Arial"/>
              <a:buChar char="•"/>
            </a:pPr>
            <a:r>
              <a:rPr lang="en-US" sz="2200" b="1" dirty="0"/>
              <a:t> </a:t>
            </a:r>
            <a:r>
              <a:rPr lang="en-US" sz="2200" b="1" dirty="0">
                <a:solidFill>
                  <a:srgbClr val="7AC6DC"/>
                </a:solidFill>
              </a:rPr>
              <a:t>The product doesn't end with me and a grade, it is out for the world to </a:t>
            </a:r>
            <a:r>
              <a:rPr lang="en-US" sz="2200" b="1" dirty="0" smtClean="0">
                <a:solidFill>
                  <a:srgbClr val="7AC6DC"/>
                </a:solidFill>
              </a:rPr>
              <a:t>see.</a:t>
            </a:r>
            <a:endParaRPr lang="en-US" sz="2200" b="1" dirty="0">
              <a:solidFill>
                <a:srgbClr val="7AC6D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8846" y="6611778"/>
            <a:ext cx="6818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F7F7F"/>
                </a:solidFill>
              </a:rPr>
              <a:t>http://</a:t>
            </a:r>
            <a:r>
              <a:rPr lang="en-US" sz="1000" dirty="0" err="1">
                <a:solidFill>
                  <a:srgbClr val="7F7F7F"/>
                </a:solidFill>
              </a:rPr>
              <a:t>www.school-portal.co.uk</a:t>
            </a:r>
            <a:r>
              <a:rPr lang="en-US" sz="1000" dirty="0">
                <a:solidFill>
                  <a:srgbClr val="7F7F7F"/>
                </a:solidFill>
              </a:rPr>
              <a:t>/</a:t>
            </a:r>
            <a:r>
              <a:rPr lang="en-US" sz="1000" dirty="0" err="1">
                <a:solidFill>
                  <a:srgbClr val="7F7F7F"/>
                </a:solidFill>
              </a:rPr>
              <a:t>GroupDownloadAttachment.asp?GroupId</a:t>
            </a:r>
            <a:r>
              <a:rPr lang="en-US" sz="1000" dirty="0">
                <a:solidFill>
                  <a:srgbClr val="7F7F7F"/>
                </a:solidFill>
              </a:rPr>
              <a:t>=721089&amp;AttachmentID=1860310</a:t>
            </a:r>
          </a:p>
        </p:txBody>
      </p:sp>
    </p:spTree>
    <p:extLst>
      <p:ext uri="{BB962C8B-B14F-4D97-AF65-F5344CB8AC3E}">
        <p14:creationId xmlns:p14="http://schemas.microsoft.com/office/powerpoint/2010/main" val="1081928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7509</TotalTime>
  <Words>1123</Words>
  <Application>Microsoft Macintosh PowerPoint</Application>
  <PresentationFormat>On-screen Show (4:3)</PresentationFormat>
  <Paragraphs>150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Kilter</vt:lpstr>
      <vt:lpstr>The Challenge:</vt:lpstr>
      <vt:lpstr>PowerPoint Presentation</vt:lpstr>
      <vt:lpstr>PowerPoint Presentation</vt:lpstr>
      <vt:lpstr>PowerPoint Presentation</vt:lpstr>
      <vt:lpstr>21st Century Literacy</vt:lpstr>
      <vt:lpstr>The Standards</vt:lpstr>
      <vt:lpstr>A New Way of Thinking</vt:lpstr>
      <vt:lpstr>With Students</vt:lpstr>
      <vt:lpstr>Why Blog?</vt:lpstr>
      <vt:lpstr>PowerPoint Presentation</vt:lpstr>
      <vt:lpstr>More Reasons to Blog…</vt:lpstr>
      <vt:lpstr>PowerPoint Presentation</vt:lpstr>
      <vt:lpstr>Blogging Does all That?</vt:lpstr>
      <vt:lpstr>PowerPoint Presentation</vt:lpstr>
      <vt:lpstr>Classroom Blogs:  Doing it 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Challenge:</dc:title>
  <dc:creator>Carrie Gaffney</dc:creator>
  <cp:lastModifiedBy>Carrie Gaffney</cp:lastModifiedBy>
  <cp:revision>55</cp:revision>
  <dcterms:created xsi:type="dcterms:W3CDTF">2013-10-03T23:15:58Z</dcterms:created>
  <dcterms:modified xsi:type="dcterms:W3CDTF">2013-10-09T11:39:51Z</dcterms:modified>
</cp:coreProperties>
</file>